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787" r:id="rId2"/>
    <p:sldId id="833" r:id="rId3"/>
    <p:sldId id="836" r:id="rId4"/>
    <p:sldId id="837" r:id="rId5"/>
    <p:sldId id="838" r:id="rId6"/>
    <p:sldId id="839" r:id="rId7"/>
    <p:sldId id="840" r:id="rId8"/>
    <p:sldId id="841" r:id="rId9"/>
    <p:sldId id="842" r:id="rId10"/>
    <p:sldId id="845" r:id="rId11"/>
    <p:sldId id="846" r:id="rId12"/>
    <p:sldId id="847" r:id="rId13"/>
    <p:sldId id="848" r:id="rId14"/>
    <p:sldId id="843" r:id="rId15"/>
    <p:sldId id="844" r:id="rId16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E41"/>
    <a:srgbClr val="FF5691"/>
    <a:srgbClr val="FF3399"/>
    <a:srgbClr val="FF33CC"/>
    <a:srgbClr val="CC00FF"/>
    <a:srgbClr val="FF00FF"/>
    <a:srgbClr val="1A24FD"/>
    <a:srgbClr val="FCF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7"/>
    <p:restoredTop sz="94640"/>
  </p:normalViewPr>
  <p:slideViewPr>
    <p:cSldViewPr>
      <p:cViewPr varScale="1">
        <p:scale>
          <a:sx n="102" d="100"/>
          <a:sy n="102" d="100"/>
        </p:scale>
        <p:origin x="137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6"/>
    </p:cViewPr>
  </p:sorterViewPr>
  <p:notesViewPr>
    <p:cSldViewPr>
      <p:cViewPr varScale="1">
        <p:scale>
          <a:sx n="86" d="100"/>
          <a:sy n="86" d="100"/>
        </p:scale>
        <p:origin x="28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54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910906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76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3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57150"/>
            <a:ext cx="1943100" cy="5429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7150"/>
            <a:ext cx="5676900" cy="5429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7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371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795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150"/>
            <a:ext cx="7086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371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3716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3505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67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78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4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9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4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67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1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89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5715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371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Freeform 4"/>
          <p:cNvSpPr>
            <a:spLocks/>
          </p:cNvSpPr>
          <p:nvPr/>
        </p:nvSpPr>
        <p:spPr bwMode="auto">
          <a:xfrm flipV="1">
            <a:off x="1219200" y="762000"/>
            <a:ext cx="6858000" cy="76200"/>
          </a:xfrm>
          <a:custGeom>
            <a:avLst/>
            <a:gdLst>
              <a:gd name="T0" fmla="*/ 0 w 6145"/>
              <a:gd name="T1" fmla="*/ 0 h 1"/>
              <a:gd name="T2" fmla="*/ 2147483646 w 6145"/>
              <a:gd name="T3" fmla="*/ 0 h 1"/>
              <a:gd name="T4" fmla="*/ 0 w 6145"/>
              <a:gd name="T5" fmla="*/ 0 h 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52400" y="6248400"/>
            <a:ext cx="66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 anchor="ctr"/>
          <a:lstStyle>
            <a:lvl1pPr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z="700" b="1" dirty="0"/>
              <a:t>Abhishek</a:t>
            </a:r>
            <a:r>
              <a:rPr lang="en-US" altLang="en-US" sz="700" b="1" baseline="0" dirty="0"/>
              <a:t> Sinha</a:t>
            </a:r>
            <a:endParaRPr lang="en-US" altLang="en-US" sz="700" b="1" dirty="0"/>
          </a:p>
          <a:p>
            <a:pPr algn="ctr">
              <a:defRPr/>
            </a:pPr>
            <a:r>
              <a:rPr lang="en-US" altLang="en-US" sz="700" b="1" dirty="0"/>
              <a:t>Slide </a:t>
            </a:r>
            <a:fld id="{9ACB88B4-57A5-6D43-B96E-88CAD0B115CC}" type="slidenum">
              <a:rPr lang="en-US" altLang="en-US" sz="700" b="1" smtClean="0"/>
              <a:pPr algn="ctr">
                <a:defRPr/>
              </a:pPr>
              <a:t>‹#›</a:t>
            </a:fld>
            <a:endParaRPr lang="en-US" altLang="en-US" sz="700" b="1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" y="19050"/>
            <a:ext cx="1064722" cy="10647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2pPr>
      <a:lvl3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3pPr>
      <a:lvl4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4pPr>
      <a:lvl5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-107" charset="0"/>
          <a:ea typeface="ＭＳ Ｐゴシック" pitchFamily="-109" charset="-128"/>
          <a:cs typeface="Times New Roman" charset="0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-106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b="1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862013" indent="-3413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sz="16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2pPr>
      <a:lvl3pPr marL="1204913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3pPr>
      <a:lvl4pPr marL="1546225" indent="-11906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4pPr>
      <a:lvl5pPr marL="182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Times New Roman"/>
          <a:ea typeface="ＭＳ Ｐゴシック" pitchFamily="-106" charset="-128"/>
          <a:cs typeface="Times New Roman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200" b="1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416"/>
          <p:cNvSpPr>
            <a:spLocks noGrp="1"/>
          </p:cNvSpPr>
          <p:nvPr>
            <p:ph type="ctrTitle"/>
          </p:nvPr>
        </p:nvSpPr>
        <p:spPr>
          <a:xfrm>
            <a:off x="534193" y="1371600"/>
            <a:ext cx="8152607" cy="2590800"/>
          </a:xfrm>
        </p:spPr>
        <p:txBody>
          <a:bodyPr/>
          <a:lstStyle/>
          <a:p>
            <a:br>
              <a:rPr lang="en-US" altLang="en-US" sz="4000" dirty="0">
                <a:latin typeface="Times New Roman" charset="0"/>
                <a:ea typeface="ＭＳ Ｐゴシック" charset="-128"/>
                <a:cs typeface="Times New Roman" charset="0"/>
              </a:rPr>
            </a:br>
            <a:r>
              <a:rPr lang="en-US" altLang="en-US" sz="4000" dirty="0">
                <a:latin typeface="Times New Roman" charset="0"/>
                <a:ea typeface="ＭＳ Ｐゴシック" charset="-128"/>
                <a:cs typeface="Times New Roman" charset="0"/>
              </a:rPr>
              <a:t>Thompson Sampling in </a:t>
            </a:r>
            <a:br>
              <a:rPr lang="en-US" altLang="en-US" sz="4000" dirty="0">
                <a:latin typeface="Times New Roman" charset="0"/>
                <a:ea typeface="ＭＳ Ｐゴシック" charset="-128"/>
                <a:cs typeface="Times New Roman" charset="0"/>
              </a:rPr>
            </a:br>
            <a:br>
              <a:rPr lang="en-US" altLang="en-US" sz="4000" dirty="0">
                <a:latin typeface="Times New Roman" charset="0"/>
                <a:ea typeface="ＭＳ Ｐゴシック" charset="-128"/>
                <a:cs typeface="Times New Roman" charset="0"/>
              </a:rPr>
            </a:br>
            <a:r>
              <a:rPr lang="en-US" altLang="en-US" sz="4000" dirty="0">
                <a:latin typeface="Times New Roman" charset="0"/>
                <a:ea typeface="ＭＳ Ｐゴシック" charset="-128"/>
                <a:cs typeface="Times New Roman" charset="0"/>
              </a:rPr>
              <a:t>Multi-Armed Bandits</a:t>
            </a:r>
          </a:p>
        </p:txBody>
      </p:sp>
      <p:sp>
        <p:nvSpPr>
          <p:cNvPr id="4098" name="Shape 417"/>
          <p:cNvSpPr>
            <a:spLocks noGrp="1"/>
          </p:cNvSpPr>
          <p:nvPr>
            <p:ph type="subTitle" sz="quarter" idx="1"/>
          </p:nvPr>
        </p:nvSpPr>
        <p:spPr>
          <a:xfrm>
            <a:off x="1238249" y="4114800"/>
            <a:ext cx="6686550" cy="844550"/>
          </a:xfrm>
        </p:spPr>
        <p:txBody>
          <a:bodyPr/>
          <a:lstStyle/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Abhishek Sinha</a:t>
            </a:r>
          </a:p>
          <a:p>
            <a:endParaRPr lang="en-US" altLang="en-US" sz="28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Talk at ML@IITM</a:t>
            </a:r>
          </a:p>
          <a:p>
            <a:r>
              <a:rPr lang="en-US" altLang="en-US" sz="16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8</a:t>
            </a:r>
            <a:r>
              <a:rPr lang="en-US" altLang="en-US" sz="1600" baseline="300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th</a:t>
            </a:r>
            <a:r>
              <a:rPr lang="en-US" altLang="en-US" sz="16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 April, 2019</a:t>
            </a:r>
            <a:endParaRPr lang="en-US" altLang="en-US" sz="16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endParaRPr lang="en-US" altLang="en-US" sz="2000" dirty="0">
              <a:solidFill>
                <a:schemeClr val="accent1">
                  <a:lumMod val="75000"/>
                </a:schemeClr>
              </a:solidFill>
              <a:latin typeface="Times New Roman" charset="0"/>
              <a:ea typeface="ＭＳ Ｐゴシック" charset="-128"/>
              <a:cs typeface="Times New Roman" charset="0"/>
            </a:endParaRPr>
          </a:p>
          <a:p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Dept. of Electrical Engineering </a:t>
            </a:r>
          </a:p>
          <a:p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ＭＳ Ｐゴシック" charset="-128"/>
                <a:cs typeface="Times New Roman" charset="0"/>
              </a:rPr>
              <a:t>IIT Madras</a:t>
            </a:r>
          </a:p>
        </p:txBody>
      </p:sp>
    </p:spTree>
    <p:extLst>
      <p:ext uri="{BB962C8B-B14F-4D97-AF65-F5344CB8AC3E}">
        <p14:creationId xmlns:p14="http://schemas.microsoft.com/office/powerpoint/2010/main" val="31853272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E01A-2C2A-3645-ACC2-3C07EF64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Bayes II- Laplace approx.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D6DA-DFD1-DB42-B427-CDAB3736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410200"/>
          </a:xfrm>
        </p:spPr>
        <p:txBody>
          <a:bodyPr/>
          <a:lstStyle/>
          <a:p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Laplace approximation (Chapelle and Li, 2011)</a:t>
            </a:r>
            <a:r>
              <a:rPr lang="en-US" b="0" dirty="0">
                <a:latin typeface="Helvetica" pitchFamily="2" charset="0"/>
              </a:rPr>
              <a:t>:</a:t>
            </a:r>
          </a:p>
          <a:p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Approximates a complicated posterior distribution by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 Gaussian Distribution</a:t>
            </a:r>
          </a:p>
          <a:p>
            <a:pPr lvl="1"/>
            <a:r>
              <a:rPr lang="en-US" b="0" dirty="0">
                <a:latin typeface="Helvetica" pitchFamily="2" charset="0"/>
              </a:rPr>
              <a:t>Let          be a </a:t>
            </a:r>
            <a:r>
              <a:rPr lang="en-US" b="0" i="1" dirty="0">
                <a:latin typeface="Helvetica" pitchFamily="2" charset="0"/>
              </a:rPr>
              <a:t>unimodal</a:t>
            </a:r>
            <a:r>
              <a:rPr lang="en-US" b="0" dirty="0">
                <a:latin typeface="Helvetica" pitchFamily="2" charset="0"/>
              </a:rPr>
              <a:t> distribution from which we wish to sample. </a:t>
            </a:r>
          </a:p>
          <a:p>
            <a:pPr lvl="1"/>
            <a:r>
              <a:rPr lang="en-US" b="0" dirty="0">
                <a:latin typeface="Helvetica" pitchFamily="2" charset="0"/>
              </a:rPr>
              <a:t>If     is its mode, Taylor’s approximation gives </a:t>
            </a: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 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marL="520700" lvl="1" indent="0">
              <a:buNone/>
            </a:pPr>
            <a:endParaRPr lang="en-US" b="0" dirty="0">
              <a:latin typeface="Helvetica" pitchFamily="2" charset="0"/>
            </a:endParaRP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where </a:t>
            </a:r>
          </a:p>
          <a:p>
            <a:pPr marL="520700" lvl="1" indent="0">
              <a:buNone/>
            </a:pPr>
            <a:endParaRPr lang="en-US" b="0" dirty="0">
              <a:latin typeface="Helvetica" pitchFamily="2" charset="0"/>
            </a:endParaRP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This gives us the following Gaussian approximation to         : </a:t>
            </a:r>
          </a:p>
          <a:p>
            <a:pPr marL="520700" lvl="1" indent="0">
              <a:buNone/>
            </a:pPr>
            <a:endParaRPr lang="en-US" b="0" dirty="0">
              <a:latin typeface="Helvetica" pitchFamily="2" charset="0"/>
            </a:endParaRPr>
          </a:p>
          <a:p>
            <a:pPr marL="520700" lvl="1" indent="0">
              <a:buNone/>
            </a:pPr>
            <a:endParaRPr lang="en-US" b="0" dirty="0">
              <a:latin typeface="Helvetica" pitchFamily="2" charset="0"/>
            </a:endParaRPr>
          </a:p>
          <a:p>
            <a:pPr marL="520700" lvl="1" indent="0">
              <a:buNone/>
            </a:pPr>
            <a:endParaRPr lang="en-US" b="0" dirty="0">
              <a:latin typeface="Helvetica" pitchFamily="2" charset="0"/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Example: </a:t>
            </a:r>
            <a:r>
              <a:rPr lang="en-US" sz="1600" b="0" dirty="0">
                <a:latin typeface="Helvetica" pitchFamily="2" charset="0"/>
              </a:rPr>
              <a:t>with the binary feedback, the mode and Hessian may be determined from the posterior expression-  </a:t>
            </a:r>
          </a:p>
          <a:p>
            <a:pPr marL="520700" lvl="1" indent="0">
              <a:buNone/>
            </a:pPr>
            <a:endParaRPr lang="en-US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47A5-C5E4-E14D-95DA-7E622019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286000"/>
            <a:ext cx="457200" cy="26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19F81-7A44-6A47-AFCE-181FC101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61" y="2521857"/>
            <a:ext cx="151039" cy="268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F8C8A-04B2-2746-9670-5F0A28DA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975" y="2964543"/>
            <a:ext cx="385445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A8D90-765D-9A45-9BAC-67C52412E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825" y="3745230"/>
            <a:ext cx="1636350" cy="24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A30B9-00B3-394D-AAC3-FAFE9E4B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4231569"/>
            <a:ext cx="389667" cy="228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E3F7C-1C81-074D-A1D6-83B00F372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125" y="4786086"/>
            <a:ext cx="34163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B00FF0-726B-5749-B1A2-A09A97622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828" y="5924851"/>
            <a:ext cx="6769572" cy="5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7ADC-F4E3-4147-A919-AFAFA6E2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Bayes III -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76FE-21ED-ED40-A662-0D10D9B8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Helvetica" pitchFamily="2" charset="0"/>
              </a:rPr>
              <a:t>Bootstrapping was first considered in TS context in 2014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(Eckles and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Kaptein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)</a:t>
            </a:r>
          </a:p>
          <a:p>
            <a:pPr lvl="1"/>
            <a:r>
              <a:rPr lang="en-US" b="0" dirty="0">
                <a:latin typeface="Helvetica" pitchFamily="2" charset="0"/>
              </a:rPr>
              <a:t>Bootstrapping method refers to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“resampling the sample”</a:t>
            </a:r>
          </a:p>
          <a:p>
            <a:pPr lvl="1"/>
            <a:r>
              <a:rPr lang="en-US" b="0" dirty="0">
                <a:latin typeface="Helvetica" pitchFamily="2" charset="0"/>
              </a:rPr>
              <a:t>Given the history          of observed action-reward pairs, a</a:t>
            </a: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      bootstrapped sample          is constructed by sampling each component </a:t>
            </a: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     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uniformly at random.</a:t>
            </a:r>
          </a:p>
          <a:p>
            <a:pPr lvl="1"/>
            <a:r>
              <a:rPr lang="en-US" b="0" dirty="0">
                <a:latin typeface="Helvetica" pitchFamily="2" charset="0"/>
              </a:rPr>
              <a:t>Then the sampled parameter is obtained by solving the following optimization problem</a:t>
            </a: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  </a:t>
            </a:r>
          </a:p>
          <a:p>
            <a:pPr lvl="1"/>
            <a:endParaRPr lang="en-US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93554-4324-0C46-BBBC-FC27CA4E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209800"/>
            <a:ext cx="457200" cy="256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05925-D694-6D49-9DB0-B42C1E6F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66109"/>
            <a:ext cx="4572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C8F76-0614-764F-BEC0-A7AFE881D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82" y="3625001"/>
            <a:ext cx="4419600" cy="35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75952"/>
            <a:ext cx="7976388" cy="2873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664" y="3909293"/>
            <a:ext cx="659218" cy="206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380047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(Random)</a:t>
            </a:r>
          </a:p>
        </p:txBody>
      </p:sp>
    </p:spTree>
    <p:extLst>
      <p:ext uri="{BB962C8B-B14F-4D97-AF65-F5344CB8AC3E}">
        <p14:creationId xmlns:p14="http://schemas.microsoft.com/office/powerpoint/2010/main" val="512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is Thompson’s Sampling Good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334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Incorporation of soft Prior Knowledge: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From the past data set, if we know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ad1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is preferred over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ad2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by the users, instead of uniform distribution, we can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initialize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TS with Beta(k</a:t>
            </a:r>
            <a:r>
              <a:rPr lang="en-US" b="0" baseline="-25000" dirty="0">
                <a:latin typeface="Helvetica" charset="0"/>
                <a:ea typeface="Helvetica" charset="0"/>
                <a:cs typeface="Helvetica" charset="0"/>
              </a:rPr>
              <a:t>1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, k</a:t>
            </a:r>
            <a:r>
              <a:rPr lang="en-US" b="0" baseline="-25000" dirty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520700" lvl="1" indent="0">
              <a:buNone/>
            </a:pP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     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where the parameters (k</a:t>
            </a:r>
            <a:r>
              <a:rPr lang="en-US" b="0" baseline="-25000" dirty="0">
                <a:latin typeface="Helvetica" charset="0"/>
                <a:ea typeface="Helvetica" charset="0"/>
                <a:cs typeface="Helvetica" charset="0"/>
              </a:rPr>
              <a:t>1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, k</a:t>
            </a:r>
            <a:r>
              <a:rPr lang="en-US" b="0" baseline="-25000" dirty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) may be obtained by curve-fitting.</a:t>
            </a:r>
          </a:p>
          <a:p>
            <a:endParaRPr lang="en-US" b="0" i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Contextual Bandits: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In the OSP problem, suppose that the users have access to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weather data,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which affects travel time of routes differently.</a:t>
            </a:r>
          </a:p>
          <a:p>
            <a:pPr lvl="1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In general, the reward distribution takes the form                        where </a:t>
            </a:r>
          </a:p>
          <a:p>
            <a:pPr marL="520700" lvl="1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 </a:t>
            </a:r>
            <a:r>
              <a:rPr lang="en-US" b="0" i="1" dirty="0" err="1">
                <a:latin typeface="Helvetica" charset="0"/>
                <a:ea typeface="Helvetica" charset="0"/>
                <a:cs typeface="Helvetica" charset="0"/>
              </a:rPr>
              <a:t>z</a:t>
            </a:r>
            <a:r>
              <a:rPr lang="en-US" b="0" i="1" baseline="-25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denotes the context (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e.g.,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weather report)</a:t>
            </a:r>
          </a:p>
          <a:p>
            <a:pPr lvl="1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TS can be applied by augmenting the action to                           and taking </a:t>
            </a:r>
          </a:p>
          <a:p>
            <a:pPr marL="520700" lvl="1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  action from the restricted space </a:t>
            </a:r>
          </a:p>
          <a:p>
            <a:pPr marL="287337" indent="-285750"/>
            <a:endParaRPr lang="en-US" b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886200"/>
            <a:ext cx="1219200" cy="253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863" y="4479521"/>
            <a:ext cx="1343526" cy="271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05" y="4751163"/>
            <a:ext cx="2361858" cy="27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4876800"/>
          </a:xfrm>
        </p:spPr>
        <p:txBody>
          <a:bodyPr/>
          <a:lstStyle/>
          <a:p>
            <a:pPr marL="287337" indent="-285750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Non-stationary systems:</a:t>
            </a:r>
          </a:p>
          <a:p>
            <a:pPr marL="806450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agent should never stop exploring  if the parameters change with time</a:t>
            </a:r>
          </a:p>
          <a:p>
            <a:pPr marL="806450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May be enforced by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sampling from bounded history </a:t>
            </a:r>
          </a:p>
          <a:p>
            <a:pPr marL="806450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Alternatively, we may directly perturb the posterior update equation to take into account non-stationarity as follows:</a:t>
            </a:r>
          </a:p>
          <a:p>
            <a:pPr marL="520700" lvl="1" indent="0">
              <a:buNone/>
            </a:pPr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520700" lvl="1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Regular TS update: </a:t>
            </a:r>
          </a:p>
          <a:p>
            <a:pPr marL="520700" lvl="1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Perturbed TS update: </a:t>
            </a:r>
          </a:p>
          <a:p>
            <a:pPr marL="520700" lvl="1" indent="0">
              <a:buNone/>
            </a:pPr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520700" lvl="1" indent="0">
              <a:buNone/>
            </a:pPr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287337" indent="-285750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Concurrence:</a:t>
            </a:r>
          </a:p>
          <a:p>
            <a:pPr marL="806450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Consider the OSP problem with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multiple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batches of agents travelling </a:t>
            </a:r>
          </a:p>
          <a:p>
            <a:pPr marL="806450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At the end of each batch, the posterior distribution in TS is updated jointly</a:t>
            </a:r>
          </a:p>
          <a:p>
            <a:pPr marL="806450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Agents benefit by shared observations (akin to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filtering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806450" lvl="1" indent="-285750"/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05000"/>
            <a:ext cx="1122557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021" y="3000536"/>
            <a:ext cx="2201779" cy="258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10" y="3305336"/>
            <a:ext cx="3058270" cy="2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Thompson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5334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Asymptotic Regret Bound for Bandits (Lai and Robbins, 1985): 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Theorem 1 (Agrawal, Goyal 2012):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For a two-armed bandit problem             </a:t>
            </a: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 the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(instance dependent)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regret of Thompson Sampling is bounded as </a:t>
            </a:r>
          </a:p>
          <a:p>
            <a:pPr marL="0" indent="0">
              <a:buNone/>
            </a:pPr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   </a:t>
            </a: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  where </a:t>
            </a:r>
          </a:p>
          <a:p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Theorem (Agrawal, Goyal 2013): 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Instance independent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regret</a:t>
            </a: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311525"/>
            <a:ext cx="762000" cy="234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099947"/>
            <a:ext cx="2971800" cy="538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864151"/>
            <a:ext cx="1698625" cy="281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981200"/>
            <a:ext cx="3962400" cy="709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5886893"/>
            <a:ext cx="4191000" cy="5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Theorem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848600" cy="5334000"/>
          </a:xfrm>
        </p:spPr>
        <p:txBody>
          <a:bodyPr/>
          <a:lstStyle/>
          <a:p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Sufficient to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bound regret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after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the second arm has been played </a:t>
            </a: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L=              times </a:t>
            </a:r>
          </a:p>
          <a:p>
            <a:pPr marL="804863" lvl="1" indent="-285750"/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804863" lvl="1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If not, the regret is bounded by                 </a:t>
            </a:r>
          </a:p>
          <a:p>
            <a:pPr marL="285750" indent="-285750"/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After the second arm has been played L times, its Beta distribution of mean is tightly concentrated around </a:t>
            </a:r>
          </a:p>
          <a:p>
            <a:pPr marL="285750" indent="-285750"/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/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Hence, the first arm is played w.p.                              , where            is </a:t>
            </a: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distributed as                                                 , given that the first arm has    </a:t>
            </a:r>
          </a:p>
          <a:p>
            <a:pPr marL="0" indent="0">
              <a:buNone/>
            </a:pP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    been played 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j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times with 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s(j)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successes. </a:t>
            </a:r>
          </a:p>
          <a:p>
            <a:pPr marL="0" indent="0">
              <a:buNone/>
            </a:pPr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Number of steps between two successive plays of the first arm is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Geometric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 with conditional expectation </a:t>
            </a:r>
          </a:p>
          <a:p>
            <a:endParaRPr lang="en-US" b="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For large 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, using Chernoff bound, we have                        which, based on a Martingale argument, bounds the regret.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1389"/>
            <a:ext cx="762000" cy="46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8055"/>
            <a:ext cx="2133600" cy="48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838765"/>
            <a:ext cx="266700" cy="196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258" y="3349761"/>
            <a:ext cx="1797718" cy="274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349761"/>
            <a:ext cx="609600" cy="322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102" y="3721855"/>
            <a:ext cx="3049698" cy="300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0" y="4948880"/>
            <a:ext cx="1803400" cy="280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0726" y="5486400"/>
            <a:ext cx="1358900" cy="2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683A-8E6D-EC45-902F-9F7DE5D0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Shortest Path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F773BB-E8AD-F144-890C-927BEAAA7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9942"/>
            <a:ext cx="3985752" cy="2277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6BC56-5D79-B34D-BC60-81C5A8A9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11" y="1375393"/>
            <a:ext cx="4396497" cy="215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90F7-CA52-5B4C-A6B8-26287327199F}"/>
              </a:ext>
            </a:extLst>
          </p:cNvPr>
          <p:cNvSpPr txBox="1"/>
          <p:nvPr/>
        </p:nvSpPr>
        <p:spPr>
          <a:xfrm>
            <a:off x="914400" y="3810000"/>
            <a:ext cx="7543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Google maps users driving from City A to City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Multiple</a:t>
            </a:r>
            <a:r>
              <a:rPr lang="en-US" sz="1600" dirty="0"/>
              <a:t> alternative routes between the cities are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The travel-time distributions are </a:t>
            </a:r>
            <a:r>
              <a:rPr lang="en-US" sz="1600" b="1" dirty="0"/>
              <a:t>unknown</a:t>
            </a:r>
            <a:r>
              <a:rPr lang="en-US" sz="1600" dirty="0"/>
              <a:t> but </a:t>
            </a:r>
            <a:r>
              <a:rPr lang="en-US" sz="1600" b="1" dirty="0"/>
              <a:t>historical travel data are available </a:t>
            </a:r>
            <a:r>
              <a:rPr lang="en-US" sz="1600" dirty="0"/>
              <a:t>from the past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Problem:</a:t>
            </a:r>
            <a:r>
              <a:rPr lang="en-US" sz="1600" dirty="0"/>
              <a:t> Which route to recommend to the next user?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Explore</a:t>
            </a:r>
            <a:r>
              <a:rPr lang="en-US" sz="1600" dirty="0"/>
              <a:t> the little-explored route or </a:t>
            </a:r>
            <a:r>
              <a:rPr lang="en-US" sz="1600" dirty="0">
                <a:solidFill>
                  <a:srgbClr val="C00000"/>
                </a:solidFill>
              </a:rPr>
              <a:t>Exploit</a:t>
            </a:r>
            <a:r>
              <a:rPr lang="en-US" sz="1600" dirty="0"/>
              <a:t> the known route having small average travel time?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10157-2EAB-254B-AFF3-08FF49CB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70" y="5196312"/>
            <a:ext cx="572589" cy="5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F720-029F-3040-A51D-7F184B4D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Bandits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D6A25-F97B-CE4D-97D4-573FAD60F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181600"/>
          </a:xfrm>
        </p:spPr>
        <p:txBody>
          <a:bodyPr/>
          <a:lstStyle/>
          <a:p>
            <a:r>
              <a:rPr lang="en-US" dirty="0"/>
              <a:t> Set Up: </a:t>
            </a:r>
          </a:p>
          <a:p>
            <a:pPr lvl="1"/>
            <a:r>
              <a:rPr lang="en-US" b="0" dirty="0">
                <a:latin typeface="Helvetica" pitchFamily="2" charset="0"/>
              </a:rPr>
              <a:t>A total of </a:t>
            </a:r>
            <a:r>
              <a:rPr lang="en-US" b="0" i="1" dirty="0">
                <a:latin typeface="Helvetica" pitchFamily="2" charset="0"/>
              </a:rPr>
              <a:t>K </a:t>
            </a:r>
            <a:r>
              <a:rPr lang="en-US" b="0" dirty="0">
                <a:latin typeface="Helvetica" pitchFamily="2" charset="0"/>
              </a:rPr>
              <a:t>possible actions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When played, the action </a:t>
            </a:r>
            <a:r>
              <a:rPr lang="en-US" b="0" i="1" dirty="0">
                <a:latin typeface="Helvetica" pitchFamily="2" charset="0"/>
              </a:rPr>
              <a:t>k</a:t>
            </a:r>
            <a:r>
              <a:rPr lang="en-US" b="0" dirty="0">
                <a:latin typeface="Helvetica" pitchFamily="2" charset="0"/>
              </a:rPr>
              <a:t> yields a reward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marL="520700" lvl="1" indent="0">
              <a:buNone/>
            </a:pPr>
            <a:endParaRPr lang="en-US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The parameter set                                   is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unknown</a:t>
            </a:r>
            <a:r>
              <a:rPr lang="en-US" b="0" dirty="0">
                <a:latin typeface="Helvetica" pitchFamily="2" charset="0"/>
              </a:rPr>
              <a:t> and can only be</a:t>
            </a: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      inferred through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explorations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The objective is to gather as much reward as possible within a time-horizon </a:t>
            </a:r>
            <a:r>
              <a:rPr lang="en-US" b="0" i="1" dirty="0">
                <a:latin typeface="Helvetica" pitchFamily="2" charset="0"/>
              </a:rPr>
              <a:t>T</a:t>
            </a:r>
          </a:p>
          <a:p>
            <a:pPr marL="520700" lvl="1" indent="0">
              <a:buNone/>
            </a:pPr>
            <a:endParaRPr lang="en-US" dirty="0"/>
          </a:p>
          <a:p>
            <a:pPr marL="287337" indent="-285750"/>
            <a:r>
              <a:rPr lang="en-US" dirty="0"/>
              <a:t> Problem: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Let                         be the maximum expected reward and let </a:t>
            </a:r>
          </a:p>
          <a:p>
            <a:pPr marL="1587" indent="0">
              <a:buNone/>
            </a:pP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             </a:t>
            </a:r>
            <a:r>
              <a:rPr lang="en-US" b="0" dirty="0">
                <a:latin typeface="Helvetica" charset="0"/>
                <a:ea typeface="Helvetica" charset="0"/>
                <a:cs typeface="Helvetica" charset="0"/>
              </a:rPr>
              <a:t>be the index of the arm played at </a:t>
            </a:r>
            <a:r>
              <a:rPr lang="en-US" b="0" i="1" dirty="0">
                <a:latin typeface="Helvetica" charset="0"/>
                <a:ea typeface="Helvetica" charset="0"/>
                <a:cs typeface="Helvetica" charset="0"/>
              </a:rPr>
              <a:t>t. We want to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minimize the regret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22395-BE4D-1849-8417-6C87EB4A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438400"/>
            <a:ext cx="1905000" cy="783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4A470-BC67-1B4F-B99F-3F178B7B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08" y="3437457"/>
            <a:ext cx="1828800" cy="270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79141-9233-854E-A406-2DA06563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262898"/>
            <a:ext cx="1676400" cy="1567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082939"/>
            <a:ext cx="1260834" cy="345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769" y="5420631"/>
            <a:ext cx="375168" cy="247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808" y="5779475"/>
            <a:ext cx="2673350" cy="6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3BBF-5D08-A14C-ACC7-350ED285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Great Divide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1BA783-40C1-D145-859E-26D07BD9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1349968"/>
            <a:ext cx="4483100" cy="2521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E74AE-BF2F-A545-9FB4-42D93FCCFCB8}"/>
              </a:ext>
            </a:extLst>
          </p:cNvPr>
          <p:cNvSpPr txBox="1"/>
          <p:nvPr/>
        </p:nvSpPr>
        <p:spPr>
          <a:xfrm>
            <a:off x="1066800" y="4343400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Two ways to interpret the parameter set     :</a:t>
            </a:r>
          </a:p>
          <a:p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The Frequentist way</a:t>
            </a:r>
            <a:r>
              <a:rPr lang="en-US" sz="1600" dirty="0"/>
              <a:t>:      is regarded as a set of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unknown parameters </a:t>
            </a:r>
            <a:r>
              <a:rPr lang="en-US" sz="1600" dirty="0"/>
              <a:t>(no probability distribution associated)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The Bayesian way:      </a:t>
            </a:r>
            <a:r>
              <a:rPr lang="en-US" sz="1600" dirty="0"/>
              <a:t>is regarded as a set of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random variables </a:t>
            </a:r>
            <a:r>
              <a:rPr lang="en-US" sz="1600" dirty="0"/>
              <a:t>(beliefs are updated as the observations are made)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4C755-A55B-E94A-8FE4-C3309B3B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387580"/>
            <a:ext cx="203408" cy="23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A15A4-E4B5-AC41-BE85-29739724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4874218"/>
            <a:ext cx="203408" cy="237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00C27-42B4-7D44-AFD0-E50EA1785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219" y="5642345"/>
            <a:ext cx="203408" cy="237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F85E4-EE15-954E-8F09-FE5F6571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762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8179-3CA8-EA4E-86F1-DEA4B2ED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Sampling for MAB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6F62-5D02-3440-825A-E298CA99D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029200"/>
          </a:xfrm>
        </p:spPr>
        <p:txBody>
          <a:bodyPr/>
          <a:lstStyle/>
          <a:p>
            <a:r>
              <a:rPr lang="en-US" b="0" dirty="0">
                <a:latin typeface="Helvetica" pitchFamily="2" charset="0"/>
              </a:rPr>
              <a:t>A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Bayesian</a:t>
            </a:r>
            <a:r>
              <a:rPr lang="en-US" b="0" dirty="0">
                <a:latin typeface="Helvetica" pitchFamily="2" charset="0"/>
              </a:rPr>
              <a:t> way to solve a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frequentist</a:t>
            </a:r>
            <a:r>
              <a:rPr lang="en-US" b="0" dirty="0">
                <a:latin typeface="Helvetica" pitchFamily="2" charset="0"/>
              </a:rPr>
              <a:t> problem</a:t>
            </a: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Starts with an independent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prior-belief </a:t>
            </a:r>
            <a:r>
              <a:rPr lang="en-US" b="0" dirty="0">
                <a:latin typeface="Helvetica" pitchFamily="2" charset="0"/>
              </a:rPr>
              <a:t>on the parameter set</a:t>
            </a:r>
          </a:p>
          <a:p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For example, for Bernoulli bandits, let                            , i.e.,</a:t>
            </a: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A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random sample</a:t>
            </a:r>
            <a:r>
              <a:rPr lang="en-US" b="0" dirty="0">
                <a:latin typeface="Helvetica" pitchFamily="2" charset="0"/>
              </a:rPr>
              <a:t> is drawn from the current belief distribution</a:t>
            </a: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Let                                    . Action                  is taken </a:t>
            </a: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The posterior probabilities are updated according to the </a:t>
            </a:r>
            <a:r>
              <a:rPr lang="en-US" dirty="0">
                <a:latin typeface="Helvetica" pitchFamily="2" charset="0"/>
              </a:rPr>
              <a:t>Bayes’ rule</a:t>
            </a:r>
          </a:p>
          <a:p>
            <a:endParaRPr lang="en-US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10BA5-5B82-454D-9CDC-F12D1BE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07029"/>
            <a:ext cx="203408" cy="237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489D1-E7D7-8747-B2E9-A80BC08E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2425239"/>
            <a:ext cx="1494610" cy="24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46FF5-89F7-EF41-946D-4D2A8CC1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49" y="2999301"/>
            <a:ext cx="4111625" cy="59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7EAC7-DD99-0A49-B509-08AF5EF7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1" y="4575541"/>
            <a:ext cx="2133600" cy="342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AE668-AC9B-F040-9384-6D6EF48A5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600525"/>
            <a:ext cx="990598" cy="279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BBF24-02B1-C443-8E1D-8F9443140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1" y="5865847"/>
            <a:ext cx="4419599" cy="2951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400" y="5490656"/>
            <a:ext cx="4038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700" dirty="0">
                <a:solidFill>
                  <a:srgbClr val="C00000"/>
                </a:solidFill>
              </a:rPr>
              <a:t>Sampling often </a:t>
            </a:r>
          </a:p>
          <a:p>
            <a:r>
              <a:rPr lang="en-US" sz="1700" dirty="0">
                <a:solidFill>
                  <a:srgbClr val="C00000"/>
                </a:solidFill>
              </a:rPr>
              <a:t>computationally</a:t>
            </a:r>
          </a:p>
          <a:p>
            <a:r>
              <a:rPr lang="en-US" sz="1700" dirty="0">
                <a:solidFill>
                  <a:srgbClr val="C00000"/>
                </a:solidFill>
              </a:rPr>
              <a:t>challenging!</a:t>
            </a:r>
          </a:p>
        </p:txBody>
      </p:sp>
    </p:spTree>
    <p:extLst>
      <p:ext uri="{BB962C8B-B14F-4D97-AF65-F5344CB8AC3E}">
        <p14:creationId xmlns:p14="http://schemas.microsoft.com/office/powerpoint/2010/main" val="3125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6B42-71B1-9E41-B38B-4486B7F5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for Conjugate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D2E4-A988-F942-988A-57DC2B01D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19200"/>
            <a:ext cx="7772400" cy="4953000"/>
          </a:xfrm>
        </p:spPr>
        <p:txBody>
          <a:bodyPr/>
          <a:lstStyle/>
          <a:p>
            <a:r>
              <a:rPr lang="en-US" b="0" dirty="0">
                <a:latin typeface="Helvetica" pitchFamily="2" charset="0"/>
              </a:rPr>
              <a:t>The Bayes’ update step may be simplified if the likelihood and prior distributions are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conjugate</a:t>
            </a:r>
            <a:r>
              <a:rPr lang="en-US" b="0" dirty="0">
                <a:latin typeface="Helvetica" pitchFamily="2" charset="0"/>
              </a:rPr>
              <a:t> to each other.</a:t>
            </a: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With conjugacy holding, the posterior distribution is obtained by simply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updating the parameters </a:t>
            </a:r>
            <a:r>
              <a:rPr lang="en-US" b="0" dirty="0">
                <a:latin typeface="Helvetica" pitchFamily="2" charset="0"/>
              </a:rPr>
              <a:t>of the prior distribution</a:t>
            </a: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In the case of Beta-prior with Bernoulli likelihood, we have a simple update rule:</a:t>
            </a: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b="0" dirty="0">
                <a:latin typeface="Helvetica" pitchFamily="2" charset="0"/>
              </a:rPr>
              <a:t>      </a:t>
            </a:r>
          </a:p>
          <a:p>
            <a:pPr marL="0" indent="0">
              <a:buNone/>
            </a:pPr>
            <a:r>
              <a:rPr lang="en-US" b="0" dirty="0">
                <a:latin typeface="Helvetica" pitchFamily="2" charset="0"/>
              </a:rPr>
              <a:t>     Hence, the parameter      corresponds to the number of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successes</a:t>
            </a:r>
            <a:r>
              <a:rPr lang="en-US" b="0" dirty="0">
                <a:latin typeface="Helvetica" pitchFamily="2" charset="0"/>
              </a:rPr>
              <a:t> and the parameter      corresponds to the number of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failures</a:t>
            </a:r>
            <a:r>
              <a:rPr lang="en-US" b="0" dirty="0">
                <a:latin typeface="Helvetica" pitchFamily="2" charset="0"/>
              </a:rPr>
              <a:t>.</a:t>
            </a: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2EF50-C0FC-5B4B-8D6B-AC56CB59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84" y="3657600"/>
            <a:ext cx="4851631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916404"/>
            <a:ext cx="256309" cy="15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068804"/>
            <a:ext cx="233978" cy="2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3F20-0B5B-A643-89B4-4CEFA661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Online Shortest Path (OSP)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EBCF-CBE2-DC40-986F-1EE04E22E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4953000"/>
          </a:xfrm>
        </p:spPr>
        <p:txBody>
          <a:bodyPr/>
          <a:lstStyle/>
          <a:p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Model:</a:t>
            </a:r>
          </a:p>
          <a:p>
            <a:pPr lvl="1"/>
            <a:r>
              <a:rPr lang="en-US" b="0" dirty="0">
                <a:latin typeface="Helvetica" pitchFamily="2" charset="0"/>
              </a:rPr>
              <a:t>We are given a graph                , a source </a:t>
            </a:r>
            <a:r>
              <a:rPr lang="en-US" b="0" i="1" dirty="0">
                <a:latin typeface="Helvetica" pitchFamily="2" charset="0"/>
              </a:rPr>
              <a:t>s</a:t>
            </a:r>
            <a:r>
              <a:rPr lang="en-US" b="0" dirty="0">
                <a:latin typeface="Helvetica" pitchFamily="2" charset="0"/>
              </a:rPr>
              <a:t> and destination </a:t>
            </a:r>
            <a:r>
              <a:rPr lang="en-US" b="0" i="1" dirty="0">
                <a:latin typeface="Helvetica" pitchFamily="2" charset="0"/>
              </a:rPr>
              <a:t>t</a:t>
            </a:r>
          </a:p>
          <a:p>
            <a:pPr lvl="1"/>
            <a:r>
              <a:rPr lang="en-US" b="0" dirty="0">
                <a:latin typeface="Helvetica" pitchFamily="2" charset="0"/>
              </a:rPr>
              <a:t>The travel-time         on the edge </a:t>
            </a:r>
            <a:r>
              <a:rPr lang="en-US" b="0" i="1" dirty="0">
                <a:latin typeface="Helvetica" pitchFamily="2" charset="0"/>
              </a:rPr>
              <a:t>e </a:t>
            </a:r>
            <a:r>
              <a:rPr lang="en-US" b="0" dirty="0">
                <a:latin typeface="Helvetica" pitchFamily="2" charset="0"/>
              </a:rPr>
              <a:t>is log-normally distributed with</a:t>
            </a:r>
          </a:p>
          <a:p>
            <a:pPr marL="520700" lvl="1" indent="0">
              <a:buNone/>
            </a:pPr>
            <a:r>
              <a:rPr lang="en-US" b="0" dirty="0">
                <a:latin typeface="Helvetica" pitchFamily="2" charset="0"/>
              </a:rPr>
              <a:t>        parameters                                    . So </a:t>
            </a:r>
          </a:p>
          <a:p>
            <a:pPr lvl="1"/>
            <a:r>
              <a:rPr lang="en-US" b="0" dirty="0">
                <a:latin typeface="Helvetica" pitchFamily="2" charset="0"/>
              </a:rPr>
              <a:t>We take multiple trips from </a:t>
            </a:r>
            <a:r>
              <a:rPr lang="en-US" b="0" i="1" dirty="0">
                <a:latin typeface="Helvetica" pitchFamily="2" charset="0"/>
              </a:rPr>
              <a:t>s</a:t>
            </a:r>
            <a:r>
              <a:rPr lang="en-US" b="0" dirty="0">
                <a:latin typeface="Helvetica" pitchFamily="2" charset="0"/>
              </a:rPr>
              <a:t> to </a:t>
            </a:r>
            <a:r>
              <a:rPr lang="en-US" b="0" i="1" dirty="0">
                <a:latin typeface="Helvetica" pitchFamily="2" charset="0"/>
              </a:rPr>
              <a:t>t</a:t>
            </a:r>
            <a:r>
              <a:rPr lang="en-US" b="0" dirty="0">
                <a:latin typeface="Helvetica" pitchFamily="2" charset="0"/>
              </a:rPr>
              <a:t>. The objective is to minimize the average travel time.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Thompson Sampling Algorithm</a:t>
            </a:r>
            <a:r>
              <a:rPr lang="en-US" b="0" dirty="0">
                <a:latin typeface="Helvetica" pitchFamily="2" charset="0"/>
              </a:rPr>
              <a:t>:</a:t>
            </a:r>
          </a:p>
          <a:p>
            <a:pPr lvl="1"/>
            <a:r>
              <a:rPr lang="en-US" b="0" dirty="0">
                <a:latin typeface="Helvetica" pitchFamily="2" charset="0"/>
              </a:rPr>
              <a:t>Assume independent conjugate prior on     : </a:t>
            </a:r>
          </a:p>
          <a:p>
            <a:pPr lvl="1"/>
            <a:r>
              <a:rPr lang="en-US" b="0" dirty="0">
                <a:latin typeface="Helvetica" pitchFamily="2" charset="0"/>
              </a:rPr>
              <a:t>Sample travel-time from the prior distribution and find the shortest path (</a:t>
            </a:r>
            <a:r>
              <a:rPr lang="en-US" b="0" i="1" dirty="0">
                <a:latin typeface="Helvetica" pitchFamily="2" charset="0"/>
              </a:rPr>
              <a:t>e.g.</a:t>
            </a:r>
            <a:r>
              <a:rPr lang="en-US" b="0" dirty="0">
                <a:latin typeface="Helvetica" pitchFamily="2" charset="0"/>
              </a:rPr>
              <a:t>, via Dijkstra)</a:t>
            </a:r>
          </a:p>
          <a:p>
            <a:pPr lvl="1"/>
            <a:r>
              <a:rPr lang="en-US" b="0" dirty="0">
                <a:latin typeface="Helvetica" pitchFamily="2" charset="0"/>
              </a:rPr>
              <a:t>After travelling, update the posterior distribution. </a:t>
            </a:r>
          </a:p>
          <a:p>
            <a:pPr lvl="1"/>
            <a:r>
              <a:rPr lang="en-US" b="0" dirty="0">
                <a:latin typeface="Helvetica" pitchFamily="2" charset="0"/>
              </a:rPr>
              <a:t>Thanks to conjugacy, we have a closed-form update equation</a:t>
            </a:r>
          </a:p>
          <a:p>
            <a:pPr lvl="1"/>
            <a:r>
              <a:rPr lang="en-US" b="0" dirty="0">
                <a:latin typeface="Helvetica" pitchFamily="2" charset="0"/>
              </a:rPr>
              <a:t> 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Highly efficient </a:t>
            </a:r>
            <a:r>
              <a:rPr lang="en-US" b="0" dirty="0">
                <a:latin typeface="Helvetica" pitchFamily="2" charset="0"/>
              </a:rPr>
              <a:t>than naïve UCB which maintains </a:t>
            </a:r>
            <a:r>
              <a:rPr lang="en-US" b="0" u="sng" dirty="0">
                <a:latin typeface="Helvetica" pitchFamily="2" charset="0"/>
              </a:rPr>
              <a:t>one bandit </a:t>
            </a:r>
            <a:r>
              <a:rPr lang="en-US" b="0" dirty="0">
                <a:latin typeface="Helvetica" pitchFamily="2" charset="0"/>
              </a:rPr>
              <a:t>for each of </a:t>
            </a:r>
            <a:r>
              <a:rPr lang="en-US" b="0" dirty="0">
                <a:solidFill>
                  <a:srgbClr val="FF0000"/>
                </a:solidFill>
                <a:latin typeface="Helvetica" pitchFamily="2" charset="0"/>
              </a:rPr>
              <a:t>exponentially many</a:t>
            </a:r>
            <a:r>
              <a:rPr lang="en-US" b="0" dirty="0">
                <a:latin typeface="Helvetica" pitchFamily="2" charset="0"/>
              </a:rPr>
              <a:t> paths.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endParaRPr lang="en-US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85604-BF54-FF48-87EC-A66EA09E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676400"/>
            <a:ext cx="831850" cy="25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A2228-B537-914F-B57F-E52F4CF4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39" y="2209038"/>
            <a:ext cx="1974850" cy="299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68384-E071-9042-9BD1-687DADEB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995600"/>
            <a:ext cx="387350" cy="21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5986D-208F-924D-9F3E-0CBDE56EC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258877"/>
            <a:ext cx="1371600" cy="249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2B0F8-D041-1445-82A0-F9242E5A1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35" y="3647482"/>
            <a:ext cx="228600" cy="252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9EEB5-15C0-3B4A-9ED0-42248F803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441" y="3634171"/>
            <a:ext cx="2018317" cy="287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D094B9-F4D6-0247-B36A-98DAD590F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420" y="5003872"/>
            <a:ext cx="5695159" cy="24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066800" y="5410200"/>
            <a:ext cx="7467600" cy="7620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0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BD4D-1E3C-534C-8BBF-D26F0F16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in the absence of conjugacy?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1A35-F7C3-B44E-B3DF-EE1BAA5B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19200"/>
            <a:ext cx="7772400" cy="5029200"/>
          </a:xfrm>
        </p:spPr>
        <p:txBody>
          <a:bodyPr/>
          <a:lstStyle/>
          <a:p>
            <a:r>
              <a:rPr lang="en-US" b="0" dirty="0">
                <a:latin typeface="Helvetica" pitchFamily="2" charset="0"/>
              </a:rPr>
              <a:t>In both of the previous examples conjugacy simplified the sampling process</a:t>
            </a:r>
          </a:p>
          <a:p>
            <a:r>
              <a:rPr lang="en-US" b="0" dirty="0">
                <a:latin typeface="Helvetica" pitchFamily="2" charset="0"/>
              </a:rPr>
              <a:t>However, consider the OSP problem with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binary</a:t>
            </a:r>
            <a:r>
              <a:rPr lang="en-US" b="0" dirty="0">
                <a:latin typeface="Helvetica" pitchFamily="2" charset="0"/>
              </a:rPr>
              <a:t>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feedback</a:t>
            </a:r>
            <a:r>
              <a:rPr lang="en-US" b="0" dirty="0">
                <a:latin typeface="Helvetica" pitchFamily="2" charset="0"/>
              </a:rPr>
              <a:t> – we get a noisy feedback of whether the total travel time met expectation (</a:t>
            </a:r>
            <a:r>
              <a:rPr lang="en-US" b="0" i="1" dirty="0">
                <a:latin typeface="Helvetica" pitchFamily="2" charset="0"/>
              </a:rPr>
              <a:t>M</a:t>
            </a:r>
            <a:r>
              <a:rPr lang="en-US" b="0" dirty="0">
                <a:latin typeface="Helvetica" pitchFamily="2" charset="0"/>
              </a:rPr>
              <a:t>) or not 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 </a:t>
            </a:r>
          </a:p>
          <a:p>
            <a:pPr lvl="1"/>
            <a:endParaRPr lang="en-US" b="0" dirty="0">
              <a:latin typeface="Helvetica" pitchFamily="2" charset="0"/>
            </a:endParaRPr>
          </a:p>
          <a:p>
            <a:pPr lvl="1"/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This model does not enjoy conjugacy properties </a:t>
            </a:r>
            <a:r>
              <a:rPr lang="en-US" b="0" dirty="0">
                <a:latin typeface="Helvetica" pitchFamily="2" charset="0"/>
                <a:sym typeface="Wingdings" pitchFamily="2" charset="2"/>
              </a:rPr>
              <a:t></a:t>
            </a:r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r>
              <a:rPr lang="en-US" b="0" dirty="0">
                <a:latin typeface="Helvetica" pitchFamily="2" charset="0"/>
              </a:rPr>
              <a:t>Way out-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Approximate Bayes </a:t>
            </a:r>
          </a:p>
          <a:p>
            <a:endParaRPr lang="en-US" b="0" dirty="0">
              <a:solidFill>
                <a:schemeClr val="accent1">
                  <a:lumMod val="75000"/>
                </a:schemeClr>
              </a:solidFill>
              <a:latin typeface="Helvetica" pitchFamily="2" charset="0"/>
            </a:endParaRPr>
          </a:p>
          <a:p>
            <a:pPr lvl="1"/>
            <a:r>
              <a:rPr lang="en-US" sz="1800" b="0" dirty="0">
                <a:latin typeface="Helvetica" pitchFamily="2" charset="0"/>
              </a:rPr>
              <a:t>Gibb’s sampling </a:t>
            </a:r>
          </a:p>
          <a:p>
            <a:pPr lvl="1"/>
            <a:r>
              <a:rPr lang="en-US" sz="1800" b="0" dirty="0">
                <a:latin typeface="Helvetica" pitchFamily="2" charset="0"/>
              </a:rPr>
              <a:t>Laplace approximation</a:t>
            </a:r>
          </a:p>
          <a:p>
            <a:pPr lvl="1"/>
            <a:r>
              <a:rPr lang="en-US" sz="1800" b="0" dirty="0">
                <a:latin typeface="Helvetica" pitchFamily="2" charset="0"/>
              </a:rPr>
              <a:t>Bootstrapping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B6F06-93A5-AE44-8F5D-E349690A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73099"/>
            <a:ext cx="4889500" cy="790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99BAB-EE12-1B40-B7F3-DD873F8A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514600"/>
            <a:ext cx="536192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82903-31FF-1441-BBC6-C1FC2433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83" y="3124200"/>
            <a:ext cx="45872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F1DE-AC75-BA42-9917-E4B9F620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Bayes I- Gibbs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5813-723B-C746-8E94-EC41F0D26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105400"/>
          </a:xfrm>
        </p:spPr>
        <p:txBody>
          <a:bodyPr/>
          <a:lstStyle/>
          <a:p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Gibbs sampling</a:t>
            </a:r>
            <a:r>
              <a:rPr lang="en-US" b="0" dirty="0">
                <a:latin typeface="Helvetica" pitchFamily="2" charset="0"/>
              </a:rPr>
              <a:t>: a General MCMC method for sampling from a multivariate distribution                             .</a:t>
            </a:r>
          </a:p>
          <a:p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Starts with an initial guess </a:t>
            </a:r>
          </a:p>
          <a:p>
            <a:pPr lvl="1"/>
            <a:r>
              <a:rPr lang="en-US" b="0" dirty="0">
                <a:latin typeface="Helvetica" pitchFamily="2" charset="0"/>
              </a:rPr>
              <a:t>On the </a:t>
            </a:r>
            <a:r>
              <a:rPr lang="en-US" b="0" i="1" dirty="0">
                <a:latin typeface="Helvetica" pitchFamily="2" charset="0"/>
              </a:rPr>
              <a:t>n</a:t>
            </a:r>
            <a:r>
              <a:rPr lang="en-US" b="0" baseline="30000" dirty="0">
                <a:latin typeface="Helvetica" pitchFamily="2" charset="0"/>
              </a:rPr>
              <a:t>th </a:t>
            </a:r>
            <a:r>
              <a:rPr lang="en-US" b="0" dirty="0">
                <a:latin typeface="Helvetica" pitchFamily="2" charset="0"/>
              </a:rPr>
              <a:t>sweep it sequentially samples each of the K components from the marginal distribution</a:t>
            </a: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  <a:p>
            <a:pPr lvl="1"/>
            <a:r>
              <a:rPr lang="en-US" b="0" dirty="0">
                <a:latin typeface="Helvetica" pitchFamily="2" charset="0"/>
              </a:rPr>
              <a:t>After </a:t>
            </a:r>
            <a:r>
              <a:rPr lang="en-US" b="0" i="1" dirty="0">
                <a:latin typeface="Helvetica" pitchFamily="2" charset="0"/>
              </a:rPr>
              <a:t>N</a:t>
            </a:r>
            <a:r>
              <a:rPr lang="en-US" b="0" dirty="0">
                <a:latin typeface="Helvetica" pitchFamily="2" charset="0"/>
              </a:rPr>
              <a:t> sweeps        is taken to be sampled approximately from the posterior </a:t>
            </a:r>
            <a:r>
              <a:rPr lang="en-US" b="0" i="1" dirty="0">
                <a:latin typeface="Helvetica" pitchFamily="2" charset="0"/>
              </a:rPr>
              <a:t>f()</a:t>
            </a:r>
          </a:p>
          <a:p>
            <a:pPr lvl="1"/>
            <a:endParaRPr lang="en-US" b="0" i="1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        Theorem: </a:t>
            </a:r>
            <a:r>
              <a:rPr lang="en-US" b="0" dirty="0">
                <a:latin typeface="Helvetica" pitchFamily="2" charset="0"/>
              </a:rPr>
              <a:t>Subject to mild regularity conditions, </a:t>
            </a:r>
          </a:p>
          <a:p>
            <a:endParaRPr lang="en-US" b="0" dirty="0">
              <a:solidFill>
                <a:schemeClr val="accent1">
                  <a:lumMod val="75000"/>
                </a:schemeClr>
              </a:solidFill>
              <a:latin typeface="Helvetica" pitchFamily="2" charset="0"/>
            </a:endParaRPr>
          </a:p>
          <a:p>
            <a:endParaRPr lang="en-US" b="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B8704-5ABB-F840-9830-FC63A87A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47800"/>
            <a:ext cx="1752600" cy="258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24C0B-4A88-AB45-A5BC-DCCEEBAF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78468"/>
            <a:ext cx="228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D4792-5617-4949-A45F-EFD8BF6F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020775"/>
            <a:ext cx="4953000" cy="34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3B260-2387-5244-8A04-4E7449242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171" y="3692358"/>
            <a:ext cx="304800" cy="25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5061269"/>
            <a:ext cx="2057400" cy="3650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12D7AD-786B-F449-9241-23709E5AE908}"/>
              </a:ext>
            </a:extLst>
          </p:cNvPr>
          <p:cNvSpPr/>
          <p:nvPr/>
        </p:nvSpPr>
        <p:spPr bwMode="auto">
          <a:xfrm>
            <a:off x="1066800" y="4413756"/>
            <a:ext cx="7239000" cy="13716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7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DARPA_Satellite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ARPA_Satellite cop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06" charset="0"/>
          </a:defRPr>
        </a:defPPr>
      </a:lstStyle>
    </a:lnDef>
  </a:objectDefaults>
  <a:extraClrSchemeLst>
    <a:extraClrScheme>
      <a:clrScheme name="DARPA_Satellit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PA_Satellite cop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PA_Satellite cop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HD:Desktop Folder:Ardent Talks:DARPA_Satellite copy</Template>
  <TotalTime>23205</TotalTime>
  <Pages>1</Pages>
  <Words>1145</Words>
  <Application>Microsoft Macintosh PowerPoint</Application>
  <PresentationFormat>On-screen Show (4:3)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Helvetica</vt:lpstr>
      <vt:lpstr>Times</vt:lpstr>
      <vt:lpstr>Times New Roman</vt:lpstr>
      <vt:lpstr>DARPA_Satellite copy</vt:lpstr>
      <vt:lpstr> Thompson Sampling in   Multi-Armed Bandits</vt:lpstr>
      <vt:lpstr>Online Shortest Path</vt:lpstr>
      <vt:lpstr>Bernoulli Bandits </vt:lpstr>
      <vt:lpstr>The Great Divide </vt:lpstr>
      <vt:lpstr>Thompson Sampling for MAB</vt:lpstr>
      <vt:lpstr>Simplification for Conjugate Priors</vt:lpstr>
      <vt:lpstr>Example: Online Shortest Path (OSP)</vt:lpstr>
      <vt:lpstr>What to do in the absence of conjugacy?</vt:lpstr>
      <vt:lpstr>Approximate Bayes I- Gibbs Sampler</vt:lpstr>
      <vt:lpstr>Approximate Bayes II- Laplace approx.</vt:lpstr>
      <vt:lpstr>Approximate Bayes III - Bootstrapping</vt:lpstr>
      <vt:lpstr>What else is Thompson’s Sampling Good for?</vt:lpstr>
      <vt:lpstr>Variations of TS </vt:lpstr>
      <vt:lpstr>Performance of Thompson Sampling</vt:lpstr>
      <vt:lpstr>Proof Sketch of Theorem 1</vt:lpstr>
    </vt:vector>
  </TitlesOfParts>
  <Company>MITLL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and Protocols for Data Communications Over Heterogeneous Networks  </dc:title>
  <dc:subject/>
  <dc:creator>Eytan Modiano</dc:creator>
  <cp:keywords/>
  <dc:description/>
  <cp:lastModifiedBy>Abhishek</cp:lastModifiedBy>
  <cp:revision>3015</cp:revision>
  <cp:lastPrinted>2017-11-29T18:57:10Z</cp:lastPrinted>
  <dcterms:created xsi:type="dcterms:W3CDTF">2010-06-02T13:43:54Z</dcterms:created>
  <dcterms:modified xsi:type="dcterms:W3CDTF">2022-03-17T12:36:06Z</dcterms:modified>
</cp:coreProperties>
</file>